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Roboto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168600" y="429325"/>
            <a:ext cx="8806800" cy="2390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Banking, the Fractional Reserve System, and the Money Supply </a:t>
            </a:r>
            <a:r>
              <a:rPr lang="en" sz="2400"/>
              <a:t>(+ Some Monetary Policy)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2303250" y="2857100"/>
            <a:ext cx="45375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Paul Hager and Griffin Ott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Classical Model, Cont’d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Classical economists believe that velocity (V) and real GDP (Q) are fixed; thus, price (P) and the money supply (M) must move together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Monetary neutrality (the quantity theory of money): A change in M1 or M2 leads to a proportional change in prices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In line with Classical view that real GDP is solely determined by natural resources/technology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Monetarist Model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V and Q are stable, but not constant, in the short run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Since a change in the money supply affects interest rates/spending levels (AD), along with many other macroeconomic factors, monetarists (like Milton Friedman) believe a change in M will lead to changes in P </a:t>
            </a:r>
            <a:r>
              <a:rPr i="1" lang="en"/>
              <a:t>and</a:t>
            </a:r>
            <a:r>
              <a:rPr lang="en"/>
              <a:t> Q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Based on an upsloping AS curve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Monetarists favor an active Fed that promotes expansion of the money supply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Keynesian Model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An increase in the money supply lowers interest rates, raising AD as spending and investment increase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The increase in AD will be small because the “demand for money” is relatively flat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Basically, a subset of the monetarist view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Sees interest rate as only channel of M1/M2 affecting spending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Fed: A Bank for Banks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The Federal Reserve System is the central bank of the US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It controls the money supply and supervises depository institutions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Depository institutions include: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Banks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Savings and loans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Credit unions</a:t>
            </a:r>
          </a:p>
          <a:p>
            <a:pPr indent="-228600" lvl="1" marL="914400">
              <a:spcBef>
                <a:spcPts val="0"/>
              </a:spcBef>
              <a:buChar char="-"/>
            </a:pPr>
            <a:r>
              <a:rPr lang="en"/>
              <a:t>Mutual savings banks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Fractional Reserve Banking</a:t>
            </a:r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The Fed’s regulation D mandates that banks keep 10% of all funds deposited in transaction accounts on hand, as reserves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There is no such requirement for savings accounts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While this helps ensure that banks have money on hand to handle withdrawals, it is used primarily as an instrument of monetary policy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This money must be held in bank vaults or at a Fed branch (there are 12, plus the headquarters in Washington D.C.)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T-Account</a:t>
            </a:r>
          </a:p>
        </p:txBody>
      </p:sp>
      <p:cxnSp>
        <p:nvCxnSpPr>
          <p:cNvPr id="153" name="Shape 153"/>
          <p:cNvCxnSpPr/>
          <p:nvPr/>
        </p:nvCxnSpPr>
        <p:spPr>
          <a:xfrm>
            <a:off x="4578750" y="1951450"/>
            <a:ext cx="8400" cy="294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54" name="Shape 154"/>
          <p:cNvCxnSpPr/>
          <p:nvPr/>
        </p:nvCxnSpPr>
        <p:spPr>
          <a:xfrm rot="10800000">
            <a:off x="471900" y="2369600"/>
            <a:ext cx="7913700" cy="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55" name="Shape 155"/>
          <p:cNvSpPr txBox="1"/>
          <p:nvPr/>
        </p:nvSpPr>
        <p:spPr>
          <a:xfrm>
            <a:off x="1535850" y="2043500"/>
            <a:ext cx="13968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Assets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6233250" y="2043500"/>
            <a:ext cx="10233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Liabilities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1021500" y="2906675"/>
            <a:ext cx="24255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Counted in M1 and M2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x="5532150" y="2906675"/>
            <a:ext cx="24255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Not counted in M1 and M2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Deposits and the Money Supply</a:t>
            </a: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471900" y="1919075"/>
            <a:ext cx="8222100" cy="1696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M1 includes both transaction accounts and currency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Depositing $x into a transaction account has a net neutral effect on M1 and M2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Depositing $x into a savings account reduces M1, but has a net neutral effect on M2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 Deposit</a:t>
            </a:r>
          </a:p>
        </p:txBody>
      </p:sp>
      <p:cxnSp>
        <p:nvCxnSpPr>
          <p:cNvPr id="170" name="Shape 170"/>
          <p:cNvCxnSpPr/>
          <p:nvPr/>
        </p:nvCxnSpPr>
        <p:spPr>
          <a:xfrm>
            <a:off x="4578750" y="1951450"/>
            <a:ext cx="8400" cy="294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71" name="Shape 171"/>
          <p:cNvCxnSpPr/>
          <p:nvPr/>
        </p:nvCxnSpPr>
        <p:spPr>
          <a:xfrm rot="10800000">
            <a:off x="471900" y="2369600"/>
            <a:ext cx="7913700" cy="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72" name="Shape 172"/>
          <p:cNvSpPr txBox="1"/>
          <p:nvPr/>
        </p:nvSpPr>
        <p:spPr>
          <a:xfrm>
            <a:off x="1535850" y="2043500"/>
            <a:ext cx="13968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Assets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6233250" y="2043500"/>
            <a:ext cx="10233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Liabilities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471900" y="3638612"/>
            <a:ext cx="15015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+$100 currency</a:t>
            </a:r>
          </a:p>
        </p:txBody>
      </p:sp>
      <p:sp>
        <p:nvSpPr>
          <p:cNvPr id="175" name="Shape 175"/>
          <p:cNvSpPr txBox="1"/>
          <p:nvPr/>
        </p:nvSpPr>
        <p:spPr>
          <a:xfrm>
            <a:off x="5532150" y="2906675"/>
            <a:ext cx="24255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+$100 demand deposits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2284862" y="3904650"/>
            <a:ext cx="19824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+$90 excess reserves</a:t>
            </a:r>
          </a:p>
        </p:txBody>
      </p:sp>
      <p:sp>
        <p:nvSpPr>
          <p:cNvPr id="177" name="Shape 177"/>
          <p:cNvSpPr txBox="1"/>
          <p:nvPr/>
        </p:nvSpPr>
        <p:spPr>
          <a:xfrm>
            <a:off x="2284875" y="3578550"/>
            <a:ext cx="21234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+$10 required reserves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x="1904075" y="3486475"/>
            <a:ext cx="3513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 sz="6000"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Making a Loan</a:t>
            </a:r>
          </a:p>
        </p:txBody>
      </p:sp>
      <p:cxnSp>
        <p:nvCxnSpPr>
          <p:cNvPr id="184" name="Shape 184"/>
          <p:cNvCxnSpPr/>
          <p:nvPr/>
        </p:nvCxnSpPr>
        <p:spPr>
          <a:xfrm>
            <a:off x="4578750" y="1951450"/>
            <a:ext cx="8400" cy="294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85" name="Shape 185"/>
          <p:cNvCxnSpPr/>
          <p:nvPr/>
        </p:nvCxnSpPr>
        <p:spPr>
          <a:xfrm rot="10800000">
            <a:off x="471900" y="2369600"/>
            <a:ext cx="7913700" cy="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86" name="Shape 186"/>
          <p:cNvSpPr txBox="1"/>
          <p:nvPr/>
        </p:nvSpPr>
        <p:spPr>
          <a:xfrm>
            <a:off x="1535850" y="2043500"/>
            <a:ext cx="13968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Assets</a:t>
            </a:r>
          </a:p>
        </p:txBody>
      </p:sp>
      <p:sp>
        <p:nvSpPr>
          <p:cNvPr id="187" name="Shape 187"/>
          <p:cNvSpPr txBox="1"/>
          <p:nvPr/>
        </p:nvSpPr>
        <p:spPr>
          <a:xfrm>
            <a:off x="6233250" y="2043500"/>
            <a:ext cx="10233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Liabilities</a:t>
            </a:r>
          </a:p>
        </p:txBody>
      </p:sp>
      <p:sp>
        <p:nvSpPr>
          <p:cNvPr id="188" name="Shape 188"/>
          <p:cNvSpPr txBox="1"/>
          <p:nvPr/>
        </p:nvSpPr>
        <p:spPr>
          <a:xfrm>
            <a:off x="471900" y="2838012"/>
            <a:ext cx="15015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+$100 currency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5532150" y="2906675"/>
            <a:ext cx="24255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+$100 demand deposits</a:t>
            </a:r>
          </a:p>
        </p:txBody>
      </p:sp>
      <p:sp>
        <p:nvSpPr>
          <p:cNvPr id="190" name="Shape 190"/>
          <p:cNvSpPr txBox="1"/>
          <p:nvPr/>
        </p:nvSpPr>
        <p:spPr>
          <a:xfrm>
            <a:off x="2284862" y="3104050"/>
            <a:ext cx="19824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+$90 excess reserves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2284875" y="2777950"/>
            <a:ext cx="21234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+$10 required reserves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1904075" y="2685875"/>
            <a:ext cx="3513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 sz="6000"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</a:p>
        </p:txBody>
      </p:sp>
      <p:cxnSp>
        <p:nvCxnSpPr>
          <p:cNvPr id="193" name="Shape 193"/>
          <p:cNvCxnSpPr/>
          <p:nvPr/>
        </p:nvCxnSpPr>
        <p:spPr>
          <a:xfrm flipH="1" rot="10800000">
            <a:off x="482300" y="4008825"/>
            <a:ext cx="8246400" cy="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94" name="Shape 194"/>
          <p:cNvSpPr txBox="1"/>
          <p:nvPr/>
        </p:nvSpPr>
        <p:spPr>
          <a:xfrm>
            <a:off x="1172550" y="4156200"/>
            <a:ext cx="21234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-</a:t>
            </a:r>
            <a:r>
              <a:rPr lang="en"/>
              <a:t>$90 excess reserves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1172550" y="4621275"/>
            <a:ext cx="21234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</a:t>
            </a:r>
            <a:r>
              <a:rPr lang="en"/>
              <a:t>$90 loan (to be repaid)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Borrower Deposits the Loan (Different Bank)</a:t>
            </a:r>
          </a:p>
        </p:txBody>
      </p:sp>
      <p:cxnSp>
        <p:nvCxnSpPr>
          <p:cNvPr id="201" name="Shape 201"/>
          <p:cNvCxnSpPr/>
          <p:nvPr/>
        </p:nvCxnSpPr>
        <p:spPr>
          <a:xfrm>
            <a:off x="4578750" y="1951450"/>
            <a:ext cx="8400" cy="294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02" name="Shape 202"/>
          <p:cNvCxnSpPr/>
          <p:nvPr/>
        </p:nvCxnSpPr>
        <p:spPr>
          <a:xfrm rot="10800000">
            <a:off x="471900" y="2369600"/>
            <a:ext cx="7913700" cy="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03" name="Shape 203"/>
          <p:cNvSpPr txBox="1"/>
          <p:nvPr/>
        </p:nvSpPr>
        <p:spPr>
          <a:xfrm>
            <a:off x="1535850" y="2043500"/>
            <a:ext cx="13968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Assets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6233250" y="2043500"/>
            <a:ext cx="10233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Liabilities</a:t>
            </a:r>
          </a:p>
        </p:txBody>
      </p:sp>
      <p:sp>
        <p:nvSpPr>
          <p:cNvPr id="205" name="Shape 205"/>
          <p:cNvSpPr txBox="1"/>
          <p:nvPr/>
        </p:nvSpPr>
        <p:spPr>
          <a:xfrm>
            <a:off x="471900" y="3638612"/>
            <a:ext cx="15015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+$90 currency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5532150" y="2906675"/>
            <a:ext cx="24255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+$90 demand deposits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2284862" y="3904650"/>
            <a:ext cx="19824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+$81 excess reserves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2284875" y="3578550"/>
            <a:ext cx="21234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+$9 required reserves</a:t>
            </a:r>
          </a:p>
        </p:txBody>
      </p:sp>
      <p:sp>
        <p:nvSpPr>
          <p:cNvPr id="209" name="Shape 209"/>
          <p:cNvSpPr txBox="1"/>
          <p:nvPr/>
        </p:nvSpPr>
        <p:spPr>
          <a:xfrm>
            <a:off x="1904075" y="3486475"/>
            <a:ext cx="3513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 sz="6000"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Money?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Anything that society generally accepts as payment for a good/service, from dollar bills to shells depending on the society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Economists use different definitions of money for different purposes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Lending Expands the Money Supply</a:t>
            </a:r>
          </a:p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The initial bank did not actually lose any assets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The second bank gained assets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The T-account view shows how lending, a main bank activity, expands the money supply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Socrative!!</a:t>
            </a:r>
          </a:p>
        </p:txBody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Just Kidding!</a:t>
            </a:r>
          </a:p>
        </p:txBody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M1: High Liquidity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M1 is a quantity of US money that meets the strictest definition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M1 includes: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Transaction (checking or checking-like) accounts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Currency</a:t>
            </a:r>
          </a:p>
          <a:p>
            <a:pPr indent="-228600" lvl="1" marL="914400">
              <a:spcBef>
                <a:spcPts val="0"/>
              </a:spcBef>
              <a:buChar char="-"/>
            </a:pPr>
            <a:r>
              <a:rPr lang="en"/>
              <a:t>Traveler’s checks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M2: A More Inclusive Definition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71900" y="1919075"/>
            <a:ext cx="8222100" cy="29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M2 is a larger quantity of US money; it includes M1 and stores of value that are slightly less liquid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M2 includes: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M1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Savings accounts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CDs (Certificates of Deposit)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Retail money funds, money market funds, mutual funds, etc...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Why shouldn’t these be considered in M1?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Not generally accepted as payment</a:t>
            </a:r>
          </a:p>
          <a:p>
            <a:pPr indent="-228600" lvl="1" marL="914400">
              <a:spcBef>
                <a:spcPts val="0"/>
              </a:spcBef>
              <a:buChar char="-"/>
            </a:pPr>
            <a:r>
              <a:rPr lang="en"/>
              <a:t>Barriers to usage lower liquidity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Credit Cards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471900" y="1919075"/>
            <a:ext cx="8222100" cy="7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Credit cards are NOT part of the money supply; they are simply a convenient form of taking out a loan from the bank </a:t>
            </a:r>
          </a:p>
        </p:txBody>
      </p:sp>
      <p:pic>
        <p:nvPicPr>
          <p:cNvPr descr="18uloxcegkeaqjpg.jpg"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0897" y="2826424"/>
            <a:ext cx="3782200" cy="212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Uses of Money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A </a:t>
            </a:r>
            <a:r>
              <a:rPr b="1" lang="en"/>
              <a:t>medium of exchange</a:t>
            </a:r>
          </a:p>
          <a:p>
            <a:pPr indent="-228600" lvl="1" marL="914400" rtl="0">
              <a:spcBef>
                <a:spcPts val="0"/>
              </a:spcBef>
              <a:buAutoNum type="alphaLcPeriod"/>
            </a:pPr>
            <a:r>
              <a:rPr lang="en"/>
              <a:t>Obviates the need for a double coincidence of wants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A </a:t>
            </a:r>
            <a:r>
              <a:rPr b="1" lang="en"/>
              <a:t>unit of account</a:t>
            </a:r>
          </a:p>
          <a:p>
            <a:pPr indent="-228600" lvl="1" marL="914400" rtl="0">
              <a:spcBef>
                <a:spcPts val="0"/>
              </a:spcBef>
              <a:buAutoNum type="alphaLcPeriod"/>
            </a:pPr>
            <a:r>
              <a:rPr lang="en"/>
              <a:t>Value-based comparisons (between companies, products, individuals, etc…) can be made using their value in a standard metric, like dollars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A </a:t>
            </a:r>
            <a:r>
              <a:rPr b="1" lang="en"/>
              <a:t>store of value</a:t>
            </a:r>
          </a:p>
          <a:p>
            <a:pPr indent="-228600" lvl="1" marL="914400" rtl="0">
              <a:spcBef>
                <a:spcPts val="0"/>
              </a:spcBef>
              <a:buAutoNum type="alphaLcPeriod"/>
            </a:pPr>
            <a:r>
              <a:rPr lang="en"/>
              <a:t>Money allows for savings</a:t>
            </a:r>
          </a:p>
          <a:p>
            <a:pPr indent="-228600" lvl="1" marL="914400" rtl="0">
              <a:spcBef>
                <a:spcPts val="0"/>
              </a:spcBef>
              <a:buAutoNum type="alphaLcPeriod"/>
            </a:pPr>
            <a:r>
              <a:rPr lang="en"/>
              <a:t>This function is undermined by inflation but bolstered by deflation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Money Gets Value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Either by backing (money is redeemable) or by fiat (the decree of the government; the law)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Backing currency with specie has advantages and drawbacks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US currency was backed by gold from 1873 to 1933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Stable, value tied to a natural resource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Limit on expansion of the money supply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Fiat currency can be undermined if its value is diluted by inflation. It ceases to be money if it is not generally accepted as payment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Monetary Policy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Changes in the money supply to fight recessions or inflations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Carried out by the Fed (and the Federal Open Market Committee or FOMC)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Classical Model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Changes in the money supply do not affect equilibrium output, only prices and wages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More money -&gt; more AD -&gt; higher prices -&gt; workers demanding raises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Based on LRAS (vertical)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MV = PQ 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M: money supply, M1 or M2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V = velocity of money (# of times dollar is used per year)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P = price level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Q = quantity of output (real GDP)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